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314" r:id="rId3"/>
    <p:sldId id="323" r:id="rId4"/>
    <p:sldId id="321" r:id="rId5"/>
    <p:sldId id="322" r:id="rId6"/>
    <p:sldId id="315" r:id="rId7"/>
    <p:sldId id="324" r:id="rId8"/>
    <p:sldId id="2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2082"/>
    <a:srgbClr val="D9E1E2"/>
    <a:srgbClr val="212322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3" autoAdjust="0"/>
    <p:restoredTop sz="94535" autoAdjust="0"/>
  </p:normalViewPr>
  <p:slideViewPr>
    <p:cSldViewPr snapToGrid="0" snapToObjects="1">
      <p:cViewPr varScale="1">
        <p:scale>
          <a:sx n="93" d="100"/>
          <a:sy n="93" d="100"/>
        </p:scale>
        <p:origin x="65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53542-6DB0-433F-A254-AEF992256B1C}" type="datetimeFigureOut">
              <a:rPr lang="en-GB" smtClean="0"/>
              <a:t>02/09/2024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BA1C7-F8EB-407D-B268-5D2A8AEBB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149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20EB2-56AE-4D49-92A2-200E9A3683D8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74495-12D2-6A47-A762-3590D564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22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74495-12D2-6A47-A762-3590D56449E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98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15FFB9A-F3F6-8946-9ABA-98B8C06C0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1" y="1209040"/>
            <a:ext cx="5264150" cy="2578867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 w/ image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333B02D-6238-4843-B9D5-1E272AAC5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3814895"/>
            <a:ext cx="52641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4" name="Logo" descr="UK Data Service logo">
            <a:extLst>
              <a:ext uri="{FF2B5EF4-FFF2-40B4-BE49-F238E27FC236}">
                <a16:creationId xmlns:a16="http://schemas.microsoft.com/office/drawing/2014/main" id="{76C60B7B-315C-B548-A043-C196F7D38C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9440" y="182880"/>
            <a:ext cx="3101521" cy="1059831"/>
          </a:xfrm>
          <a:prstGeom prst="rect">
            <a:avLst/>
          </a:prstGeom>
        </p:spPr>
      </p:pic>
      <p:sp>
        <p:nvSpPr>
          <p:cNvPr id="13" name="Picture Placeholder 2" descr="[Image description to go here]">
            <a:extLst>
              <a:ext uri="{FF2B5EF4-FFF2-40B4-BE49-F238E27FC236}">
                <a16:creationId xmlns:a16="http://schemas.microsoft.com/office/drawing/2014/main" id="{3C9C5F8A-2236-FE4B-91BF-E087092BF60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8077200" y="1"/>
            <a:ext cx="4114800" cy="6857999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Place black and white image for generic/service content or </a:t>
            </a:r>
            <a:r>
              <a:rPr lang="en-US" dirty="0" err="1"/>
              <a:t>colour</a:t>
            </a:r>
            <a:r>
              <a:rPr lang="en-US" dirty="0"/>
              <a:t> image for ‘impact’ content.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F2791F5A-39D3-DC4F-AA9D-8EF80ABB16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213474" y="2388526"/>
            <a:ext cx="3727451" cy="2852737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Place hex graphic here to overlay black and white image.</a:t>
            </a:r>
          </a:p>
        </p:txBody>
      </p:sp>
      <p:pic>
        <p:nvPicPr>
          <p:cNvPr id="10" name="Picture 9" descr="UKRI Economic and Social Research Council logo">
            <a:extLst>
              <a:ext uri="{FF2B5EF4-FFF2-40B4-BE49-F238E27FC236}">
                <a16:creationId xmlns:a16="http://schemas.microsoft.com/office/drawing/2014/main" id="{B406835A-EC17-A04A-BE37-2B9F3923BD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1851" y="5527040"/>
            <a:ext cx="2210353" cy="56052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FE899-5F81-544E-A915-E6320293E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3EE13-5FCB-9C42-A93B-39A2047ADC20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821E7-45D7-F74F-B564-964148DA0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A7D14-C32E-2C42-98CD-EAC78D9BD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3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/Impact Text &amp;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1B5E875-B60A-AE45-B59D-5F3A83B91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BE827E2-8C8D-664E-B07C-9EADEC5D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478"/>
            <a:ext cx="5044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88647BF-A57C-8249-889F-5AC7DD3202E7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309360" y="1463040"/>
            <a:ext cx="5044440" cy="3362960"/>
          </a:xfrm>
          <a:prstGeom prst="roundRect">
            <a:avLst>
              <a:gd name="adj" fmla="val 2736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Place black and white image for generic/service content or </a:t>
            </a:r>
            <a:r>
              <a:rPr lang="en-US" dirty="0" err="1"/>
              <a:t>colour</a:t>
            </a:r>
            <a:r>
              <a:rPr lang="en-US" dirty="0"/>
              <a:t> image for ‘impact’ content.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4F07-9552-DF47-A3DF-81EEEB30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B2C-4B99-BA49-A1DA-3174DB9E16C4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0707-9E51-FF4F-8A77-BCC5BE69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14B9F-1F46-414D-B534-1A5CCD32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DA96812-C596-B049-AAB8-93457EF6B8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5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Text &amp;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B6D3317-D90B-EF49-866A-F478D6494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8D9441-422C-3640-820A-4871192714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0000" y="1818000"/>
            <a:ext cx="4032000" cy="5040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BE827E2-8C8D-664E-B07C-9EADEC5D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478"/>
            <a:ext cx="5044440" cy="4352400"/>
          </a:xfrm>
          <a:prstGeom prst="roundRect">
            <a:avLst>
              <a:gd name="adj" fmla="val 3758"/>
            </a:avLst>
          </a:prstGeom>
          <a:solidFill>
            <a:srgbClr val="70208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88647BF-A57C-8249-889F-5AC7DD3202E7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309360" y="1463040"/>
            <a:ext cx="5044440" cy="3362960"/>
          </a:xfrm>
          <a:prstGeom prst="roundRect">
            <a:avLst>
              <a:gd name="adj" fmla="val 2736"/>
            </a:avLst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Place black and white for generic/service content or </a:t>
            </a:r>
            <a:r>
              <a:rPr lang="en-US" dirty="0" err="1"/>
              <a:t>colour</a:t>
            </a:r>
            <a:r>
              <a:rPr lang="en-US" dirty="0"/>
              <a:t> image for ‘impact’ content.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4F07-9552-DF47-A3DF-81EEEB30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CEC1-651B-7546-AFA1-0AE5803C80CE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0707-9E51-FF4F-8A77-BCC5BE69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14B9F-1F46-414D-B534-1A5CCD32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71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/Impact Text &amp; 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BCBE07B-4D26-5540-BEE8-6A38DAFED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DDACAEE-DC94-BB45-B780-0A68123536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BE827E2-8C8D-664E-B07C-9EADEC5D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478"/>
            <a:ext cx="5044440" cy="4352400"/>
          </a:xfrm>
          <a:prstGeom prst="roundRect">
            <a:avLst>
              <a:gd name="adj" fmla="val 3758"/>
            </a:avLst>
          </a:prstGeom>
          <a:solidFill>
            <a:srgbClr val="70208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88647BF-A57C-8249-889F-5AC7DD3202E7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309360" y="1463040"/>
            <a:ext cx="5044440" cy="3362960"/>
          </a:xfrm>
          <a:prstGeom prst="roundRect">
            <a:avLst>
              <a:gd name="adj" fmla="val 2736"/>
            </a:avLst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Place black and white for generic/service content or </a:t>
            </a:r>
            <a:r>
              <a:rPr lang="en-US" dirty="0" err="1"/>
              <a:t>colour</a:t>
            </a:r>
            <a:r>
              <a:rPr lang="en-US" dirty="0"/>
              <a:t> image for ‘impact’ content.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4F07-9552-DF47-A3DF-81EEEB30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CEC1-651B-7546-AFA1-0AE5803C80CE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0707-9E51-FF4F-8A77-BCC5BE69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14B9F-1F46-414D-B534-1A5CCD32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6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Flow 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6D04D0-7888-BF4A-8490-E3598A8C2B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2913682" y="3617843"/>
            <a:ext cx="9288981" cy="0"/>
          </a:xfrm>
          <a:prstGeom prst="line">
            <a:avLst/>
          </a:prstGeom>
          <a:ln w="28575">
            <a:solidFill>
              <a:srgbClr val="7020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DBD6C3D8-F4FB-0748-80D9-9B0C2AE54E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3EA6D41D-BD33-514C-80EA-5E51B030E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BE827E2-8C8D-664E-B07C-9EADEC5D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60844"/>
            <a:ext cx="2369457" cy="3313997"/>
          </a:xfrm>
          <a:prstGeom prst="roundRect">
            <a:avLst>
              <a:gd name="adj" fmla="val 3758"/>
            </a:avLst>
          </a:prstGeom>
          <a:solidFill>
            <a:srgbClr val="70208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Box 15" descr="1">
            <a:extLst>
              <a:ext uri="{FF2B5EF4-FFF2-40B4-BE49-F238E27FC236}">
                <a16:creationId xmlns:a16="http://schemas.microsoft.com/office/drawing/2014/main" id="{5229882F-8E60-DC4E-B829-E40C3B79068A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440291" y="3257843"/>
            <a:ext cx="720000" cy="720000"/>
          </a:xfrm>
          <a:prstGeom prst="ellipse">
            <a:avLst/>
          </a:prstGeom>
          <a:solidFill>
            <a:srgbClr val="70208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1A80D3-61D4-CF4A-8400-CA845C20853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443757" y="1960844"/>
            <a:ext cx="2370113" cy="3313997"/>
          </a:xfrm>
          <a:prstGeom prst="roundRect">
            <a:avLst>
              <a:gd name="adj" fmla="val 3758"/>
            </a:avLst>
          </a:prstGeom>
          <a:solidFill>
            <a:srgbClr val="21232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Box 17" descr="2">
            <a:extLst>
              <a:ext uri="{FF2B5EF4-FFF2-40B4-BE49-F238E27FC236}">
                <a16:creationId xmlns:a16="http://schemas.microsoft.com/office/drawing/2014/main" id="{FEC23411-C866-AD45-97DB-A8500AA6A094}"/>
              </a:ext>
            </a:extLst>
          </p:cNvPr>
          <p:cNvSpPr txBox="1">
            <a:spLocks/>
          </p:cNvSpPr>
          <p:nvPr userDrawn="1"/>
        </p:nvSpPr>
        <p:spPr>
          <a:xfrm>
            <a:off x="7041271" y="3257843"/>
            <a:ext cx="720000" cy="720000"/>
          </a:xfrm>
          <a:prstGeom prst="ellipse">
            <a:avLst/>
          </a:prstGeom>
          <a:solidFill>
            <a:srgbClr val="21232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B35406F-3770-2A40-9173-67A3538D2FB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42227" y="1960844"/>
            <a:ext cx="2361661" cy="3313997"/>
          </a:xfrm>
          <a:prstGeom prst="roundRect">
            <a:avLst>
              <a:gd name="adj" fmla="val 3758"/>
            </a:avLst>
          </a:prstGeom>
          <a:solidFill>
            <a:srgbClr val="70208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extBox 18" descr="3">
            <a:extLst>
              <a:ext uri="{FF2B5EF4-FFF2-40B4-BE49-F238E27FC236}">
                <a16:creationId xmlns:a16="http://schemas.microsoft.com/office/drawing/2014/main" id="{A666CD40-405E-8F48-BB3F-139D673BAC5B}"/>
              </a:ext>
            </a:extLst>
          </p:cNvPr>
          <p:cNvSpPr txBox="1">
            <a:spLocks/>
          </p:cNvSpPr>
          <p:nvPr userDrawn="1"/>
        </p:nvSpPr>
        <p:spPr>
          <a:xfrm>
            <a:off x="10633800" y="3275678"/>
            <a:ext cx="720000" cy="720000"/>
          </a:xfrm>
          <a:prstGeom prst="ellipse">
            <a:avLst/>
          </a:prstGeom>
          <a:solidFill>
            <a:srgbClr val="70208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4F07-9552-DF47-A3DF-81EEEB30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BF9A-A25A-9E44-AC24-21CF2156EB06}" type="datetime1">
              <a:rPr lang="en-GB" smtClean="0"/>
              <a:t>02/09/2024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0707-9E51-FF4F-8A77-BCC5BE69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14B9F-1F46-414D-B534-1A5CCD32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38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Flow 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6D04D0-7888-BF4A-8490-E3598A8C2B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-50800" y="3617843"/>
            <a:ext cx="12253463" cy="0"/>
          </a:xfrm>
          <a:prstGeom prst="line">
            <a:avLst/>
          </a:prstGeom>
          <a:ln w="28575">
            <a:solidFill>
              <a:srgbClr val="7020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4AE12F76-1376-6D42-B2AA-7CB3A9664C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867A9403-DB04-8348-B31B-339D7FB80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BE827E2-8C8D-664E-B07C-9EADEC5D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60844"/>
            <a:ext cx="2369457" cy="3313997"/>
          </a:xfrm>
          <a:prstGeom prst="roundRect">
            <a:avLst>
              <a:gd name="adj" fmla="val 3758"/>
            </a:avLst>
          </a:prstGeom>
          <a:solidFill>
            <a:srgbClr val="70208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Box 15" descr="3">
            <a:extLst>
              <a:ext uri="{FF2B5EF4-FFF2-40B4-BE49-F238E27FC236}">
                <a16:creationId xmlns:a16="http://schemas.microsoft.com/office/drawing/2014/main" id="{5229882F-8E60-DC4E-B829-E40C3B79068A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440291" y="3264220"/>
            <a:ext cx="720000" cy="720000"/>
          </a:xfrm>
          <a:prstGeom prst="ellipse">
            <a:avLst/>
          </a:prstGeom>
          <a:solidFill>
            <a:srgbClr val="70208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1A80D3-61D4-CF4A-8400-CA845C20853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443757" y="1960844"/>
            <a:ext cx="2370113" cy="3313997"/>
          </a:xfrm>
          <a:prstGeom prst="roundRect">
            <a:avLst>
              <a:gd name="adj" fmla="val 3758"/>
            </a:avLst>
          </a:prstGeom>
          <a:solidFill>
            <a:srgbClr val="21232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Box 17" descr="4">
            <a:extLst>
              <a:ext uri="{FF2B5EF4-FFF2-40B4-BE49-F238E27FC236}">
                <a16:creationId xmlns:a16="http://schemas.microsoft.com/office/drawing/2014/main" id="{FEC23411-C866-AD45-97DB-A8500AA6A094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7041271" y="3264220"/>
            <a:ext cx="720000" cy="720000"/>
          </a:xfrm>
          <a:prstGeom prst="ellipse">
            <a:avLst/>
          </a:prstGeom>
          <a:solidFill>
            <a:srgbClr val="21232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B35406F-3770-2A40-9173-67A3538D2FB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42227" y="1960844"/>
            <a:ext cx="2361661" cy="3313997"/>
          </a:xfrm>
          <a:prstGeom prst="roundRect">
            <a:avLst>
              <a:gd name="adj" fmla="val 3758"/>
            </a:avLst>
          </a:prstGeom>
          <a:solidFill>
            <a:srgbClr val="70208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extBox 18" descr="5">
            <a:extLst>
              <a:ext uri="{FF2B5EF4-FFF2-40B4-BE49-F238E27FC236}">
                <a16:creationId xmlns:a16="http://schemas.microsoft.com/office/drawing/2014/main" id="{A666CD40-405E-8F48-BB3F-139D673BAC5B}"/>
              </a:ext>
            </a:extLst>
          </p:cNvPr>
          <p:cNvSpPr txBox="1">
            <a:spLocks/>
          </p:cNvSpPr>
          <p:nvPr userDrawn="1"/>
        </p:nvSpPr>
        <p:spPr>
          <a:xfrm>
            <a:off x="10746535" y="3264220"/>
            <a:ext cx="723600" cy="720000"/>
          </a:xfrm>
          <a:prstGeom prst="ellipse">
            <a:avLst/>
          </a:prstGeom>
          <a:solidFill>
            <a:srgbClr val="70208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4F07-9552-DF47-A3DF-81EEEB30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537-DB89-2741-879E-E6FBC377CB7F}" type="datetime1">
              <a:rPr lang="en-GB" smtClean="0"/>
              <a:t>02/09/2024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0707-9E51-FF4F-8A77-BCC5BE69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14B9F-1F46-414D-B534-1A5CCD32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49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Flow Ch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6D04D0-7888-BF4A-8490-E3598A8C2B1F}"/>
              </a:ext>
            </a:extLst>
          </p:cNvPr>
          <p:cNvCxnSpPr>
            <a:cxnSpLocks/>
          </p:cNvCxnSpPr>
          <p:nvPr userDrawn="1"/>
        </p:nvCxnSpPr>
        <p:spPr>
          <a:xfrm>
            <a:off x="0" y="3617843"/>
            <a:ext cx="11036591" cy="0"/>
          </a:xfrm>
          <a:prstGeom prst="line">
            <a:avLst/>
          </a:prstGeom>
          <a:ln w="28575">
            <a:solidFill>
              <a:srgbClr val="7020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53365D08-9FBB-4142-93B8-0502CDFD98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A783AA5C-25E9-1D47-A098-CB8BECAF4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Box 20" descr="4">
            <a:extLst>
              <a:ext uri="{FF2B5EF4-FFF2-40B4-BE49-F238E27FC236}">
                <a16:creationId xmlns:a16="http://schemas.microsoft.com/office/drawing/2014/main" id="{402C4869-86BF-854E-91B5-2F8215766C1F}"/>
              </a:ext>
            </a:extLst>
          </p:cNvPr>
          <p:cNvSpPr txBox="1">
            <a:spLocks/>
          </p:cNvSpPr>
          <p:nvPr userDrawn="1"/>
        </p:nvSpPr>
        <p:spPr>
          <a:xfrm>
            <a:off x="795409" y="3261755"/>
            <a:ext cx="720000" cy="720000"/>
          </a:xfrm>
          <a:prstGeom prst="ellipse">
            <a:avLst/>
          </a:prstGeom>
          <a:solidFill>
            <a:srgbClr val="21232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BE827E2-8C8D-664E-B07C-9EADEC5D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3663" y="1960844"/>
            <a:ext cx="2369457" cy="3313997"/>
          </a:xfrm>
          <a:prstGeom prst="roundRect">
            <a:avLst>
              <a:gd name="adj" fmla="val 3758"/>
            </a:avLst>
          </a:prstGeom>
          <a:solidFill>
            <a:srgbClr val="21232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Box 15" descr="5">
            <a:extLst>
              <a:ext uri="{FF2B5EF4-FFF2-40B4-BE49-F238E27FC236}">
                <a16:creationId xmlns:a16="http://schemas.microsoft.com/office/drawing/2014/main" id="{5229882F-8E60-DC4E-B829-E40C3B79068A}"/>
              </a:ext>
            </a:extLst>
          </p:cNvPr>
          <p:cNvSpPr txBox="1">
            <a:spLocks/>
          </p:cNvSpPr>
          <p:nvPr userDrawn="1"/>
        </p:nvSpPr>
        <p:spPr>
          <a:xfrm>
            <a:off x="4405429" y="3243612"/>
            <a:ext cx="723600" cy="720000"/>
          </a:xfrm>
          <a:prstGeom prst="ellipse">
            <a:avLst/>
          </a:prstGeom>
          <a:solidFill>
            <a:srgbClr val="70208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1A80D3-61D4-CF4A-8400-CA845C20853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82573" y="1960844"/>
            <a:ext cx="2370113" cy="3313997"/>
          </a:xfrm>
          <a:prstGeom prst="roundRect">
            <a:avLst>
              <a:gd name="adj" fmla="val 3758"/>
            </a:avLst>
          </a:prstGeom>
          <a:solidFill>
            <a:srgbClr val="70208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Box 17" descr="6">
            <a:extLst>
              <a:ext uri="{FF2B5EF4-FFF2-40B4-BE49-F238E27FC236}">
                <a16:creationId xmlns:a16="http://schemas.microsoft.com/office/drawing/2014/main" id="{FEC23411-C866-AD45-97DB-A8500AA6A094}"/>
              </a:ext>
            </a:extLst>
          </p:cNvPr>
          <p:cNvSpPr txBox="1">
            <a:spLocks/>
          </p:cNvSpPr>
          <p:nvPr userDrawn="1"/>
        </p:nvSpPr>
        <p:spPr>
          <a:xfrm>
            <a:off x="8020801" y="3243612"/>
            <a:ext cx="720000" cy="720000"/>
          </a:xfrm>
          <a:prstGeom prst="ellipse">
            <a:avLst/>
          </a:prstGeom>
          <a:solidFill>
            <a:srgbClr val="21232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4B35406F-3770-2A40-9173-67A3538D2FB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007581" y="1960844"/>
            <a:ext cx="2361661" cy="3313997"/>
          </a:xfrm>
          <a:prstGeom prst="roundRect">
            <a:avLst>
              <a:gd name="adj" fmla="val 3758"/>
            </a:avLst>
          </a:prstGeom>
          <a:solidFill>
            <a:srgbClr val="212322"/>
          </a:solidFill>
        </p:spPr>
        <p:txBody>
          <a:bodyPr lIns="180000" tIns="180000" rIns="180000" bIns="180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4F07-9552-DF47-A3DF-81EEEB30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6729-12C7-6847-AF20-30EC9E9095B0}" type="datetime1">
              <a:rPr lang="en-GB" smtClean="0"/>
              <a:t>02/09/2024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0707-9E51-FF4F-8A77-BCC5BE69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14B9F-1F46-414D-B534-1A5CCD32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75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/Impac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26A9C47-FC13-6448-9F53-7E11444CC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878313-77FD-8244-8818-E61634B962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A0C2EC8-81AB-2648-BD99-8F3BC31361F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8200" y="1459478"/>
            <a:ext cx="5044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4B89A0-27EB-7D49-A1FB-0A24F43DE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9360" y="1473048"/>
            <a:ext cx="5044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6E716-C6D3-7140-8AC0-DDCC0A36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6011-5817-4C4F-8C54-ED4A8F32D78D}" type="datetime1">
              <a:rPr lang="en-GB" smtClean="0"/>
              <a:t>02/09/2024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3742A-7D36-C84C-82B7-F28431F11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A0B6A-A6F4-6C45-A2B9-16CA5FF6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566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/Impact Two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60337DCC-087C-EF4C-B483-4BDDB150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1502FDC-D3BB-9B41-8939-2A314D1D48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D5734-76C8-6E43-990B-FACD1199D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462549"/>
            <a:ext cx="5042852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2049980-D938-5240-A9B1-A7B9C08A3FD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8200" y="2540580"/>
            <a:ext cx="5044440" cy="33272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94AF8A-80DC-4A40-A902-B667F28933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9360" y="1462549"/>
            <a:ext cx="504602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FFC97D4-D179-AC49-9CD5-C230CF63D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9360" y="2554150"/>
            <a:ext cx="5044440" cy="33272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7CB24B-B261-464F-8701-7A7D30D33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D4DEB-400B-2F47-8EA9-BED2FF45862A}" type="datetime1">
              <a:rPr lang="en-GB" smtClean="0"/>
              <a:t>02/09/2024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7D488B-CF03-CF4C-AC0D-CE28BE917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FEA418-9509-2546-A306-76691545C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32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/Impac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6BF8616-2073-4D43-96DD-F449E93AA9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CEB37C-4AD6-6546-88C7-0D5145F7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DED8-4350-C740-BB7C-D6C45B1EB394}" type="datetime1">
              <a:rPr lang="en-GB" smtClean="0"/>
              <a:t>02/09/2024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4D09-7FF5-A642-B57F-6056C877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9AC83-1E27-5343-BB94-CDF1C997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5F5B6C1-7363-7845-84D2-65178D7AC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265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/Impact 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171A6C3-7214-5D45-B4C8-B6981E6ED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054E92-8F01-F54E-8278-480D5601F5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E2730E72-8D0C-9849-B689-B4BEB07099D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38201" y="1463040"/>
            <a:ext cx="5044440" cy="3362960"/>
          </a:xfrm>
          <a:prstGeom prst="roundRect">
            <a:avLst>
              <a:gd name="adj" fmla="val 2736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0287752-A3D4-354A-80FC-B04FFE1BC6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150923"/>
            <a:ext cx="5042853" cy="6881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D51B0398-8716-8F4A-97F7-95F84FB5CA3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309360" y="1463040"/>
            <a:ext cx="5044440" cy="3362960"/>
          </a:xfrm>
          <a:prstGeom prst="roundRect">
            <a:avLst>
              <a:gd name="adj" fmla="val 2736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BB708B0-6D17-BC4F-A793-1D36B2137D90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309360" y="5150923"/>
            <a:ext cx="5085807" cy="6881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822C03-EB4F-6C40-A1DC-FC28C508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9124-9FEE-F749-B64E-9F79989DAC2E}" type="datetime1">
              <a:rPr lang="en-GB" smtClean="0"/>
              <a:t>02/09/2024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7AB214-15AA-D748-81F1-3058A1785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425E78-C9A1-1F43-B258-04C4C460E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1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568CA6-59BD-244B-9036-0C61FAFBFC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60000" y="1818000"/>
            <a:ext cx="4032000" cy="5040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7F1ED91-20F3-6C45-B97B-320BA4DC4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229360"/>
            <a:ext cx="7347646" cy="255854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CAD05E5-D687-604F-9665-B43A8F5A0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14895"/>
            <a:ext cx="733679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10" descr="UK Data Service logo">
            <a:extLst>
              <a:ext uri="{FF2B5EF4-FFF2-40B4-BE49-F238E27FC236}">
                <a16:creationId xmlns:a16="http://schemas.microsoft.com/office/drawing/2014/main" id="{156298A7-4C3C-BA4C-97D4-F2F510C5A1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9440" y="182880"/>
            <a:ext cx="3101521" cy="10598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A7BAA-6633-ED49-B704-0C3C14CAA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A42F-436F-F945-AF86-C545F1275288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B7BBB-4F97-4945-8A6E-B312377E7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C29CD-B531-3345-9F02-2BBEC37AF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621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/Impact Text w/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D637F60-8147-E64A-B40D-2B0E76450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3CC57A-08FB-2043-9F96-FEB3835CE5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30400B8-1E22-FA40-8821-BF2BE615A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3981994" cy="41137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1AA4212-F7CB-D54A-B323-E0607E7F2D4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463040"/>
            <a:ext cx="6170612" cy="4113741"/>
          </a:xfrm>
          <a:prstGeom prst="roundRect">
            <a:avLst>
              <a:gd name="adj" fmla="val 2736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Place black and white for generic/service content or </a:t>
            </a:r>
            <a:r>
              <a:rPr lang="en-US" dirty="0" err="1"/>
              <a:t>colour</a:t>
            </a:r>
            <a:r>
              <a:rPr lang="en-US" dirty="0"/>
              <a:t> image for ‘impact’ content.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5832B-BD35-5546-BFD6-7A0897477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5539-A31E-E445-B370-3EE7B5028308}" type="datetime1">
              <a:rPr lang="en-GB" smtClean="0"/>
              <a:t>02/09/2024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417B17-7C2F-CC4E-8479-ACD6C7D42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C452-7B7D-9941-880B-F8813687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76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257F14C-28EB-D44F-835B-2A45258A3E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40193" y="0"/>
            <a:ext cx="4140000" cy="41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CBD7EA-7633-8544-82AA-792AA39D27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278BD0B-2407-594E-B441-F29356308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240077"/>
            <a:ext cx="5264150" cy="254783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073C0B5-D10A-244A-A642-F2ECD8D216A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814895"/>
            <a:ext cx="52641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Insert contact details [name, email]</a:t>
            </a:r>
          </a:p>
        </p:txBody>
      </p:sp>
      <p:pic>
        <p:nvPicPr>
          <p:cNvPr id="17" name="Logo" descr="UK Data Service logo">
            <a:extLst>
              <a:ext uri="{FF2B5EF4-FFF2-40B4-BE49-F238E27FC236}">
                <a16:creationId xmlns:a16="http://schemas.microsoft.com/office/drawing/2014/main" id="{0F76BA20-AA2B-7340-AC15-C4F4ACBB3B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99440" y="182880"/>
            <a:ext cx="3101521" cy="105983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CEB37C-4AD6-6546-88C7-0D5145F7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1B23-550B-D34F-BD1A-05839C075451}" type="datetime1">
              <a:rPr lang="en-GB" smtClean="0"/>
              <a:t>02/09/2024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4D09-7FF5-A642-B57F-6056C877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9AC83-1E27-5343-BB94-CDF1C997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26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2278BD0B-2407-594E-B441-F29356308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252603"/>
            <a:ext cx="5264150" cy="2535304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CEB37C-4AD6-6546-88C7-0D5145F7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1B23-550B-D34F-BD1A-05839C075451}" type="datetime1">
              <a:rPr lang="en-GB" smtClean="0"/>
              <a:t>02/09/2024</a:t>
            </a:fld>
            <a:endParaRPr lang="en-US"/>
          </a:p>
        </p:txBody>
      </p:sp>
      <p:pic>
        <p:nvPicPr>
          <p:cNvPr id="10" name="Logo" descr="UK Data Service logo">
            <a:extLst>
              <a:ext uri="{FF2B5EF4-FFF2-40B4-BE49-F238E27FC236}">
                <a16:creationId xmlns:a16="http://schemas.microsoft.com/office/drawing/2014/main" id="{7236A974-59D9-5341-B4B6-A118591D7A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9440" y="182880"/>
            <a:ext cx="3101521" cy="1059831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073C0B5-D10A-244A-A642-F2ECD8D21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14895"/>
            <a:ext cx="52641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4D09-7FF5-A642-B57F-6056C877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9AC83-1E27-5343-BB94-CDF1C997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01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B6CE-15A0-1F4C-8750-95EFE646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3ABD98-971F-2E47-A3B1-7DF8D2435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3FDF4-2C51-0642-B47E-E9644E942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9C17-556E-C046-A339-146F08853335}" type="datetime1">
              <a:rPr lang="en-GB" smtClean="0"/>
              <a:t>02/09/2024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A1DE3-9B49-6A45-9086-4F82B8A46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78811-6AAB-0544-B451-5714A93F5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409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704203-40B6-AD49-BABA-0F53D899F9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AD708B-2825-8A44-ADE7-0D8D0CFF2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64769-EEF7-A549-9639-8815B6003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35E5-3497-504C-90EE-ACD012EC1750}" type="datetime1">
              <a:rPr lang="en-GB" smtClean="0"/>
              <a:t>02/09/2024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21ACA-B6B2-A145-B9B1-6320D9CAF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F0699-5091-B846-8889-D3EC580EB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94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&quot; &quot;">
            <a:extLst>
              <a:ext uri="{FF2B5EF4-FFF2-40B4-BE49-F238E27FC236}">
                <a16:creationId xmlns:a16="http://schemas.microsoft.com/office/drawing/2014/main" id="{130685FF-8861-7240-BA53-FA31C6C9C2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10600" y="3099873"/>
            <a:ext cx="3594462" cy="359446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6E716-C6D3-7140-8AC0-DDCC0A36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AF70C-7487-5D49-97F3-B37681DB2E7A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3742A-7D36-C84C-82B7-F28431F11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A0B6A-A6F4-6C45-A2B9-16CA5FF6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CBA2EDF-5ADA-2A43-803A-5C04DEC2A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977271" cy="548819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9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ext block (No-colour He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AB4B117-0BB7-B947-BBCE-4B75B6FF2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3409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8200" y="1524001"/>
            <a:ext cx="9977438" cy="32209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5" descr="&quot; &quot;">
            <a:extLst>
              <a:ext uri="{FF2B5EF4-FFF2-40B4-BE49-F238E27FC236}">
                <a16:creationId xmlns:a16="http://schemas.microsoft.com/office/drawing/2014/main" id="{5E49A4A5-C4C1-5D41-BB01-2986D21171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10600" y="3099873"/>
            <a:ext cx="3594462" cy="359446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CEB37C-4AD6-6546-88C7-0D5145F7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DED8-4350-C740-BB7C-D6C45B1EB394}" type="datetime1">
              <a:rPr lang="en-GB" smtClean="0"/>
              <a:t>02/09/2024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4D09-7FF5-A642-B57F-6056C877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9AC83-1E27-5343-BB94-CDF1C997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6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text block (Colour He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AB4B117-0BB7-B947-BBCE-4B75B6FF2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8123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8200" y="1548713"/>
            <a:ext cx="8843682" cy="406545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9AC83-1E27-5343-BB94-CDF1C997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CEB37C-4AD6-6546-88C7-0D5145F7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DED8-4350-C740-BB7C-D6C45B1EB394}" type="datetime1">
              <a:rPr lang="en-GB" smtClean="0"/>
              <a:t>02/09/2024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4D09-7FF5-A642-B57F-6056C877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&quot; &quot;">
            <a:extLst>
              <a:ext uri="{FF2B5EF4-FFF2-40B4-BE49-F238E27FC236}">
                <a16:creationId xmlns:a16="http://schemas.microsoft.com/office/drawing/2014/main" id="{96E4B558-0EB5-6F40-AF8C-7DF31DEF43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12000" y="1223011"/>
            <a:ext cx="50800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34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ext block (Small He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AB4B117-0BB7-B947-BBCE-4B75B6FF2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8123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8200" y="1540477"/>
            <a:ext cx="9977438" cy="425789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4D09-7FF5-A642-B57F-6056C877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9AC83-1E27-5343-BB94-CDF1C997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CEB37C-4AD6-6546-88C7-0D5145F7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DED8-4350-C740-BB7C-D6C45B1EB394}" type="datetime1">
              <a:rPr lang="en-GB" smtClean="0"/>
              <a:t>02/09/2024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E568CA6-59BD-244B-9036-0C61FAFBFC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47926" y="5391304"/>
            <a:ext cx="1544074" cy="193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2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556283B-FAA3-0C45-8F69-C61CD2C68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2BAFDA-3085-094D-8597-EA125B75D5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D7C0223E-760F-4543-BDE3-CA6F2E44125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838200" y="1498600"/>
            <a:ext cx="7315200" cy="448468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mtClean="0">
                <a:effectLst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Double click the icon to add and edit charts. Use suitable brand </a:t>
            </a:r>
            <a:r>
              <a:rPr lang="en-US" dirty="0" err="1"/>
              <a:t>colours</a:t>
            </a:r>
            <a:r>
              <a:rPr lang="en-US" dirty="0"/>
              <a:t> to change the chart’s appearance. Use black or purple </a:t>
            </a:r>
            <a:r>
              <a:rPr lang="en-US" dirty="0" err="1"/>
              <a:t>colour</a:t>
            </a:r>
            <a:r>
              <a:rPr lang="en-US" dirty="0"/>
              <a:t> (</a:t>
            </a:r>
            <a:r>
              <a:rPr lang="en-GB" dirty="0">
                <a:solidFill>
                  <a:srgbClr val="222221"/>
                </a:solidFill>
                <a:effectLst/>
                <a:latin typeface="Helvetica" pitchFamily="2" charset="0"/>
              </a:rPr>
              <a:t>#702082) for all text. Refer to theme and our brand guide for more colours.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6E716-C6D3-7140-8AC0-DDCC0A36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AF70C-7487-5D49-97F3-B37681DB2E7A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3742A-7D36-C84C-82B7-F28431F11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A0B6A-A6F4-6C45-A2B9-16CA5FF6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4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E85E4F7-9E26-F444-BDD5-B54AD9B35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79C323-C234-3B4B-AC17-6AE6E50456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3F149F08-6749-4F49-BA62-07A1E155EC2B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838200" y="1498600"/>
            <a:ext cx="9977438" cy="38195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Double click icon to design your table. Use black or purple </a:t>
            </a:r>
            <a:r>
              <a:rPr lang="en-US" dirty="0" err="1"/>
              <a:t>colour</a:t>
            </a:r>
            <a:r>
              <a:rPr lang="en-US" dirty="0"/>
              <a:t> (</a:t>
            </a:r>
            <a:r>
              <a:rPr lang="en-GB" dirty="0">
                <a:solidFill>
                  <a:srgbClr val="222221"/>
                </a:solidFill>
                <a:effectLst/>
                <a:latin typeface="Helvetica" pitchFamily="2" charset="0"/>
              </a:rPr>
              <a:t>#702082) for all text. Refer to theme and our brand guide for more colours.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6E716-C6D3-7140-8AC0-DDCC0A36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4559-C37D-F943-A0B6-3EDAAF776624}" type="datetime1">
              <a:rPr lang="en-GB" smtClean="0"/>
              <a:t>02/09/2024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3742A-7D36-C84C-82B7-F28431F11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A0B6A-A6F4-6C45-A2B9-16CA5FF6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59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E85E4F7-9E26-F444-BDD5-B54AD9B35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79C323-C234-3B4B-AC17-6AE6E50456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2000" y="2718000"/>
            <a:ext cx="4140000" cy="4140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96E716-C6D3-7140-8AC0-DDCC0A36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24559-C37D-F943-A0B6-3EDAAF776624}" type="datetime1">
              <a:rPr lang="en-GB" smtClean="0"/>
              <a:t>02/09/2024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3742A-7D36-C84C-82B7-F28431F11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A0B6A-A6F4-6C45-A2B9-16CA5FF6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martArt Placeholder 3"/>
          <p:cNvSpPr>
            <a:spLocks noGrp="1"/>
          </p:cNvSpPr>
          <p:nvPr>
            <p:ph type="dgm" sz="quarter" idx="13"/>
          </p:nvPr>
        </p:nvSpPr>
        <p:spPr>
          <a:xfrm>
            <a:off x="838200" y="1773238"/>
            <a:ext cx="9424988" cy="3600450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3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ic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F05234C-2ACE-284E-9BC2-36AD230EE5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0000" y="1818000"/>
            <a:ext cx="4032000" cy="50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51BE7A-0162-E341-B254-C9EBCDF7D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964"/>
            <a:ext cx="9977271" cy="54881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2430BE4-70A3-6545-9DF6-33845DC86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478"/>
            <a:ext cx="5044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88647BF-A57C-8249-889F-5AC7DD3202E7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309360" y="1463040"/>
            <a:ext cx="5044440" cy="3362960"/>
          </a:xfrm>
          <a:prstGeom prst="roundRect">
            <a:avLst>
              <a:gd name="adj" fmla="val 2736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Place black and white image for generic/service content or </a:t>
            </a:r>
            <a:r>
              <a:rPr lang="en-US" dirty="0" err="1"/>
              <a:t>colour</a:t>
            </a:r>
            <a:r>
              <a:rPr lang="en-US" dirty="0"/>
              <a:t> image for ‘impact’ content.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4F07-9552-DF47-A3DF-81EEEB30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B2C-4B99-BA49-A1DA-3174DB9E16C4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60707-9E51-FF4F-8A77-BCC5BE697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14B9F-1F46-414D-B534-1A5CCD32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5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8D3251-F8FF-3E43-9ABF-224BA6655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00C572-2F59-9442-A975-71EAAFC4C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1CD03-6088-6243-83B0-E50471392C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94F93ADD-E702-C74C-B2F2-777AA750DCF5}" type="datetime1">
              <a:rPr lang="en-GB" smtClean="0"/>
              <a:t>02/09/2024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C6E44-43F8-EC48-801C-C47A6939FA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F583A-B9F5-4F41-8DD5-8AC7F4FF9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16687C5-7511-7743-B429-3BDBE272F2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37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712" r:id="rId3"/>
    <p:sldLayoutId id="2147483713" r:id="rId4"/>
    <p:sldLayoutId id="2147483714" r:id="rId5"/>
    <p:sldLayoutId id="2147483677" r:id="rId6"/>
    <p:sldLayoutId id="2147483669" r:id="rId7"/>
    <p:sldLayoutId id="2147483715" r:id="rId8"/>
    <p:sldLayoutId id="2147483665" r:id="rId9"/>
    <p:sldLayoutId id="2147483702" r:id="rId10"/>
    <p:sldLayoutId id="2147483680" r:id="rId11"/>
    <p:sldLayoutId id="2147483706" r:id="rId12"/>
    <p:sldLayoutId id="2147483671" r:id="rId13"/>
    <p:sldLayoutId id="2147483673" r:id="rId14"/>
    <p:sldLayoutId id="2147483692" r:id="rId15"/>
    <p:sldLayoutId id="2147483652" r:id="rId16"/>
    <p:sldLayoutId id="2147483653" r:id="rId17"/>
    <p:sldLayoutId id="2147483654" r:id="rId18"/>
    <p:sldLayoutId id="2147483655" r:id="rId19"/>
    <p:sldLayoutId id="2147483657" r:id="rId20"/>
    <p:sldLayoutId id="2147483670" r:id="rId21"/>
    <p:sldLayoutId id="2147483678" r:id="rId22"/>
    <p:sldLayoutId id="2147483658" r:id="rId23"/>
    <p:sldLayoutId id="2147483659" r:id="rId24"/>
    <p:sldLayoutId id="2147483710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w3.org/TR/odrl-model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1B70D4-7556-534B-BB93-5540A367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24" y="1543422"/>
            <a:ext cx="6779667" cy="2578867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UK TRE Annual Community Meeting 02 Sep 2024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Why access mediation needs ODRL</a:t>
            </a:r>
            <a:endParaRPr lang="en-US" sz="36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607BC-A661-1942-930C-8EB3C9C8A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20" y="4476377"/>
            <a:ext cx="5264150" cy="928311"/>
          </a:xfrm>
        </p:spPr>
        <p:txBody>
          <a:bodyPr>
            <a:normAutofit/>
          </a:bodyPr>
          <a:lstStyle/>
          <a:p>
            <a:r>
              <a:rPr lang="en-US" dirty="0" smtClean="0"/>
              <a:t>Darren Bell</a:t>
            </a:r>
            <a:br>
              <a:rPr lang="en-US" dirty="0" smtClean="0"/>
            </a:br>
            <a:r>
              <a:rPr lang="en-US" dirty="0" smtClean="0"/>
              <a:t>Director Technical Services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B40B0B-BDD4-934E-8690-7D00D9EAE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Placeholder 5" descr="People walking in a busy unnamed location">
            <a:extLst>
              <a:ext uri="{FF2B5EF4-FFF2-40B4-BE49-F238E27FC236}">
                <a16:creationId xmlns:a16="http://schemas.microsoft.com/office/drawing/2014/main" id="{081F8F27-1C23-DE44-B435-0913D52578A2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4994" r="4994"/>
          <a:stretch>
            <a:fillRect/>
          </a:stretch>
        </p:blipFill>
        <p:spPr/>
      </p:pic>
      <p:pic>
        <p:nvPicPr>
          <p:cNvPr id="8" name="Picture 6" descr="&quot; &quot;&#10;&#10;"/>
          <p:cNvPicPr>
            <a:picLocks noGrp="1" noChangeAspect="1" noChangeArrowheads="1"/>
          </p:cNvPicPr>
          <p:nvPr>
            <p:ph type="pic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9" r="11899"/>
          <a:stretch>
            <a:fillRect/>
          </a:stretch>
        </p:blipFill>
        <p:spPr bwMode="auto">
          <a:xfrm>
            <a:off x="4705949" y="1744755"/>
            <a:ext cx="3727451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208069" y="6479114"/>
            <a:ext cx="66906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</a:t>
            </a:r>
            <a:r>
              <a:rPr lang="en-GB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UK Data Service. </a:t>
            </a:r>
            <a:r>
              <a:rPr lang="en-GB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</a:t>
            </a:r>
            <a:r>
              <a:rPr lang="en-GB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DaRT team, </a:t>
            </a:r>
            <a:r>
              <a:rPr lang="en-GB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Data Service. 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8414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Mediation of access at UKDS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72764" y="976657"/>
            <a:ext cx="10054509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/>
              <a:t>Top Level Classifications</a:t>
            </a:r>
            <a:br>
              <a:rPr lang="en-US" b="1" dirty="0" smtClean="0"/>
            </a:b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OPEN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Zero disclosure risk, limited utility, available for download immediately as an anonymous user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SAFEGUARDED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(1) EUL (End User </a:t>
            </a:r>
            <a:r>
              <a:rPr lang="en-US" sz="1600" b="1" dirty="0" err="1" smtClean="0"/>
              <a:t>Licence</a:t>
            </a:r>
            <a:r>
              <a:rPr lang="en-US" sz="1600" b="1" dirty="0" smtClean="0"/>
              <a:t>) – </a:t>
            </a:r>
            <a:r>
              <a:rPr lang="en-US" sz="1600" dirty="0" smtClean="0"/>
              <a:t>limited risk of disclosure</a:t>
            </a:r>
            <a:br>
              <a:rPr lang="en-US" sz="1600" dirty="0" smtClean="0"/>
            </a:br>
            <a:r>
              <a:rPr lang="en-US" sz="1600" dirty="0" smtClean="0"/>
              <a:t>available for download immediately subject to authentication and agreeing not to be naughty e.g. attempting to link to other datasets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(2) Special </a:t>
            </a:r>
            <a:r>
              <a:rPr lang="en-US" sz="1600" b="1" dirty="0" err="1" smtClean="0"/>
              <a:t>Licence</a:t>
            </a:r>
            <a:r>
              <a:rPr lang="en-US" sz="1600" b="1" dirty="0" smtClean="0"/>
              <a:t> – </a:t>
            </a:r>
            <a:r>
              <a:rPr lang="en-US" sz="1600" dirty="0" smtClean="0"/>
              <a:t>limited risk of disclosure.  Must complete application form to be approved by data owner before download is permitted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CLOSED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Significant risk of disclosure. </a:t>
            </a:r>
            <a:r>
              <a:rPr lang="en-US" sz="1600" dirty="0"/>
              <a:t>Must complete application form to be approved by </a:t>
            </a:r>
            <a:r>
              <a:rPr lang="en-US" sz="1600" dirty="0" smtClean="0"/>
              <a:t>multiple parties </a:t>
            </a:r>
            <a:r>
              <a:rPr lang="en-US" sz="1600" dirty="0"/>
              <a:t>before </a:t>
            </a:r>
            <a:r>
              <a:rPr lang="en-US" sz="1600" dirty="0" smtClean="0"/>
              <a:t>analysis is permitted in a secure environment </a:t>
            </a:r>
            <a:br>
              <a:rPr lang="en-US" sz="1600" dirty="0" smtClean="0"/>
            </a:br>
            <a:r>
              <a:rPr lang="en-US" sz="1600" dirty="0" smtClean="0"/>
              <a:t>(TRE: Trusted Research Environment)</a:t>
            </a:r>
            <a:r>
              <a:rPr lang="en-US" sz="1600" b="1" dirty="0"/>
              <a:t/>
            </a:r>
            <a:br>
              <a:rPr lang="en-US" sz="1600" b="1" dirty="0"/>
            </a:b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8871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all bad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72764" y="1460359"/>
            <a:ext cx="1005450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Mediating access to digital objects is excessively human-mediated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Access policies are often locally defined, unstructured and bespoke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Lack of upstream Access </a:t>
            </a:r>
            <a:r>
              <a:rPr lang="en-US" sz="2400" dirty="0" smtClean="0"/>
              <a:t>metadata inhibits </a:t>
            </a:r>
            <a:r>
              <a:rPr lang="en-US" sz="2400" dirty="0"/>
              <a:t>machine-actionability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Heterogeneous terminology makes federation difficult e.g.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 err="1"/>
              <a:t>openAccess</a:t>
            </a:r>
            <a:r>
              <a:rPr lang="en-US" sz="2400" i="1" dirty="0"/>
              <a:t>/</a:t>
            </a:r>
            <a:r>
              <a:rPr lang="en-US" sz="2400" i="1" dirty="0" err="1"/>
              <a:t>restrictedAccess</a:t>
            </a:r>
            <a:r>
              <a:rPr lang="en-US" sz="2400" i="1" dirty="0"/>
              <a:t> (CESSDA)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/>
              <a:t>Open/Safeguarded/Controlled (UK Data Service)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 err="1"/>
              <a:t>ClosedAccess</a:t>
            </a:r>
            <a:r>
              <a:rPr lang="en-US" sz="2400" i="1" dirty="0"/>
              <a:t> / </a:t>
            </a:r>
            <a:r>
              <a:rPr lang="en-US" sz="2400" i="1" dirty="0" err="1"/>
              <a:t>EmbargoedAccess</a:t>
            </a:r>
            <a:r>
              <a:rPr lang="en-US" sz="2400" i="1" dirty="0"/>
              <a:t> / </a:t>
            </a:r>
            <a:r>
              <a:rPr lang="en-US" sz="2400" i="1" dirty="0" err="1"/>
              <a:t>RestrictedAccess</a:t>
            </a:r>
            <a:r>
              <a:rPr lang="en-US" sz="2400" i="1" dirty="0"/>
              <a:t> / </a:t>
            </a:r>
            <a:r>
              <a:rPr lang="en-US" sz="2400" i="1" dirty="0" err="1"/>
              <a:t>OpenAccess</a:t>
            </a:r>
            <a:r>
              <a:rPr lang="en-US" sz="2400" i="1" dirty="0"/>
              <a:t> (</a:t>
            </a:r>
            <a:r>
              <a:rPr lang="en-US" sz="2400" i="1" dirty="0" err="1"/>
              <a:t>openAire</a:t>
            </a:r>
            <a:r>
              <a:rPr lang="en-US" sz="2400" i="1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/>
            </a:r>
            <a:br>
              <a:rPr lang="en-US" sz="1600" b="1" dirty="0"/>
            </a:b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5417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ODRL – Open Digital </a:t>
            </a:r>
            <a:r>
              <a:rPr lang="en-US" dirty="0"/>
              <a:t>Rights Language</a:t>
            </a:r>
            <a:br>
              <a:rPr lang="en-US" dirty="0"/>
            </a:br>
            <a:r>
              <a:rPr lang="en-US" sz="2000" dirty="0">
                <a:hlinkClick r:id="rId2"/>
              </a:rPr>
              <a:t>https://www.w3.org/TR/odrl-model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36" y="1237262"/>
            <a:ext cx="7550532" cy="562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9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ODRL  - Main classes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72764" y="976657"/>
            <a:ext cx="100545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6" name="Picture 4" descr="https://lh5.googleusercontent.com/PvdkEx7LIJ8pLGla2uIUA-Jia6LTMor7_S52sldsKGsFwrlvt_Kopy4OpS0XIa3dJRom0Ykjrrx4DY2UNgiqKooPf936PngiwH1JFYLcqMyQOdZKmnqop8YOJv8g3lYwmGYFq0GHzUDIpLpCzVjbHD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351" y="2334076"/>
            <a:ext cx="4321419" cy="151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685800" y="1477634"/>
            <a:ext cx="6306207" cy="42491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 smtClean="0"/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b="1" dirty="0"/>
              <a:t>ODRL “Parties</a:t>
            </a:r>
            <a:r>
              <a:rPr lang="en-GB" dirty="0"/>
              <a:t>” - actors or agents who exercise: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b="1" dirty="0"/>
              <a:t>ODRL “Rules”</a:t>
            </a:r>
            <a:r>
              <a:rPr lang="en-GB" dirty="0"/>
              <a:t>  - ODRL Permissions (can do), ODRL Duties (must do), ODRL Prohibitions (must not do) encompassing: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b="1" dirty="0"/>
              <a:t>ODRL “Actions”</a:t>
            </a:r>
            <a:r>
              <a:rPr lang="en-GB" dirty="0"/>
              <a:t> - operations performed on: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n-GB" b="1" dirty="0"/>
              <a:t>ODRL “Assets”</a:t>
            </a:r>
            <a:r>
              <a:rPr lang="en-GB" dirty="0"/>
              <a:t> - digital </a:t>
            </a:r>
            <a:r>
              <a:rPr lang="en-GB" dirty="0" smtClean="0"/>
              <a:t>objects.</a:t>
            </a:r>
            <a:br>
              <a:rPr lang="en-GB" dirty="0" smtClean="0"/>
            </a:b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1" dirty="0"/>
              <a:t>ODRL “Policies”</a:t>
            </a:r>
            <a:r>
              <a:rPr lang="en-GB" dirty="0"/>
              <a:t> are structured artefacts which encapsulate the above information.</a:t>
            </a:r>
            <a:endParaRPr lang="en-US" dirty="0" smtClean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2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Simple use case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6</a:t>
            </a:fld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89151" y="1109811"/>
            <a:ext cx="3008901" cy="46000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"@context": "http://www.w3.org/ns/odrl.jsonld",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"@type": "Set",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"</a:t>
            </a:r>
            <a:r>
              <a:rPr lang="en-US" sz="1000" dirty="0" err="1" smtClean="0">
                <a:solidFill>
                  <a:srgbClr val="702082"/>
                </a:solidFill>
              </a:rPr>
              <a:t>uid</a:t>
            </a:r>
            <a:r>
              <a:rPr lang="en-US" sz="1000" dirty="0" smtClean="0">
                <a:solidFill>
                  <a:srgbClr val="702082"/>
                </a:solidFill>
              </a:rPr>
              <a:t>": "http://example.com/policy:1",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"permission": [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"target": "http://example.com/dataset_6123",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"action": "</a:t>
            </a:r>
            <a:r>
              <a:rPr lang="en-US" sz="1000" dirty="0" err="1" smtClean="0">
                <a:solidFill>
                  <a:srgbClr val="702082"/>
                </a:solidFill>
              </a:rPr>
              <a:t>Analyse_In_TRE</a:t>
            </a:r>
            <a:r>
              <a:rPr lang="en-US" sz="1000" dirty="0" smtClean="0">
                <a:solidFill>
                  <a:srgbClr val="702082"/>
                </a:solidFill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"assignee": 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"@type": "</a:t>
            </a:r>
            <a:r>
              <a:rPr lang="en-US" sz="1000" dirty="0" err="1" smtClean="0">
                <a:solidFill>
                  <a:srgbClr val="702082"/>
                </a:solidFill>
              </a:rPr>
              <a:t>PartyCollection</a:t>
            </a:r>
            <a:r>
              <a:rPr lang="en-US" sz="1000" dirty="0" smtClean="0">
                <a:solidFill>
                  <a:srgbClr val="702082"/>
                </a:solidFill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"source": "</a:t>
            </a:r>
            <a:r>
              <a:rPr lang="en-US" sz="1000" dirty="0" err="1" smtClean="0">
                <a:solidFill>
                  <a:srgbClr val="702082"/>
                </a:solidFill>
              </a:rPr>
              <a:t>ANU_Registered_Users</a:t>
            </a:r>
            <a:r>
              <a:rPr lang="en-US" sz="1000" dirty="0" smtClean="0">
                <a:solidFill>
                  <a:srgbClr val="702082"/>
                </a:solidFill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"refinement": [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    {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        "</a:t>
            </a:r>
            <a:r>
              <a:rPr lang="en-US" sz="1000" dirty="0" err="1" smtClean="0">
                <a:solidFill>
                  <a:srgbClr val="702082"/>
                </a:solidFill>
              </a:rPr>
              <a:t>leftOperand</a:t>
            </a:r>
            <a:r>
              <a:rPr lang="en-US" sz="1000" dirty="0" smtClean="0">
                <a:solidFill>
                  <a:srgbClr val="702082"/>
                </a:solidFill>
              </a:rPr>
              <a:t>": "</a:t>
            </a:r>
            <a:r>
              <a:rPr lang="en-US" sz="1000" dirty="0" err="1" smtClean="0">
                <a:solidFill>
                  <a:srgbClr val="702082"/>
                </a:solidFill>
              </a:rPr>
              <a:t>Accredited_Researcher_Property</a:t>
            </a:r>
            <a:r>
              <a:rPr lang="en-US" sz="1000" dirty="0" smtClean="0">
                <a:solidFill>
                  <a:srgbClr val="702082"/>
                </a:solidFill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        "operator": "</a:t>
            </a:r>
            <a:r>
              <a:rPr lang="en-US" sz="1000" dirty="0" err="1" smtClean="0">
                <a:solidFill>
                  <a:srgbClr val="702082"/>
                </a:solidFill>
              </a:rPr>
              <a:t>eq</a:t>
            </a:r>
            <a:r>
              <a:rPr lang="en-US" sz="1000" dirty="0" smtClean="0">
                <a:solidFill>
                  <a:srgbClr val="702082"/>
                </a:solidFill>
              </a:rPr>
              <a:t>",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        "</a:t>
            </a:r>
            <a:r>
              <a:rPr lang="en-US" sz="1000" dirty="0" err="1" smtClean="0">
                <a:solidFill>
                  <a:srgbClr val="702082"/>
                </a:solidFill>
              </a:rPr>
              <a:t>rightOperand</a:t>
            </a:r>
            <a:r>
              <a:rPr lang="en-US" sz="1000" dirty="0" smtClean="0">
                <a:solidFill>
                  <a:srgbClr val="702082"/>
                </a:solidFill>
              </a:rPr>
              <a:t>": "true"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    }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    ]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    }</a:t>
            </a:r>
          </a:p>
          <a:p>
            <a:pPr marL="0" indent="0">
              <a:buNone/>
            </a:pPr>
            <a:r>
              <a:rPr lang="en-US" sz="1000" dirty="0" smtClean="0">
                <a:solidFill>
                  <a:srgbClr val="702082"/>
                </a:solidFill>
              </a:rPr>
              <a:t>        },</a:t>
            </a:r>
            <a:endParaRPr lang="en-US" sz="1000" dirty="0" smtClean="0">
              <a:solidFill>
                <a:srgbClr val="70208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602942" y="1252765"/>
            <a:ext cx="4275038" cy="4194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       {</a:t>
            </a:r>
          </a:p>
          <a:p>
            <a:pPr algn="l"/>
            <a:r>
              <a:rPr lang="en-US" dirty="0" smtClean="0"/>
              <a:t>            "target": "http://example.com/dataset_6123",</a:t>
            </a:r>
          </a:p>
          <a:p>
            <a:pPr algn="l"/>
            <a:r>
              <a:rPr lang="en-US" dirty="0" smtClean="0"/>
              <a:t>            "action": "</a:t>
            </a:r>
            <a:r>
              <a:rPr lang="en-US" dirty="0" err="1" smtClean="0"/>
              <a:t>SecondaryUse</a:t>
            </a:r>
            <a:r>
              <a:rPr lang="en-US" dirty="0" smtClean="0"/>
              <a:t>",</a:t>
            </a:r>
          </a:p>
          <a:p>
            <a:pPr algn="l"/>
            <a:r>
              <a:rPr lang="en-US" dirty="0" smtClean="0"/>
              <a:t>            "assignee": {</a:t>
            </a:r>
          </a:p>
          <a:p>
            <a:pPr algn="l"/>
            <a:r>
              <a:rPr lang="en-US" dirty="0" smtClean="0"/>
              <a:t>                "@type": "</a:t>
            </a:r>
            <a:r>
              <a:rPr lang="en-US" dirty="0" err="1" smtClean="0"/>
              <a:t>PartyCollection</a:t>
            </a:r>
            <a:r>
              <a:rPr lang="en-US" dirty="0" smtClean="0"/>
              <a:t>",</a:t>
            </a:r>
          </a:p>
          <a:p>
            <a:pPr algn="l"/>
            <a:r>
              <a:rPr lang="en-US" dirty="0" smtClean="0"/>
              <a:t>                "source": "</a:t>
            </a:r>
            <a:r>
              <a:rPr lang="en-US" dirty="0" err="1" smtClean="0"/>
              <a:t>ANU_Registered_Users</a:t>
            </a:r>
            <a:r>
              <a:rPr lang="en-US" dirty="0" smtClean="0"/>
              <a:t>",</a:t>
            </a:r>
          </a:p>
          <a:p>
            <a:pPr algn="l"/>
            <a:r>
              <a:rPr lang="en-US" dirty="0" smtClean="0"/>
              <a:t>                "refinement": [</a:t>
            </a:r>
          </a:p>
          <a:p>
            <a:pPr algn="l"/>
            <a:r>
              <a:rPr lang="en-US" dirty="0" smtClean="0"/>
              <a:t>                    {</a:t>
            </a:r>
          </a:p>
          <a:p>
            <a:pPr algn="l"/>
            <a:r>
              <a:rPr lang="en-US" dirty="0" smtClean="0"/>
              <a:t>                        "</a:t>
            </a:r>
            <a:r>
              <a:rPr lang="en-US" dirty="0" err="1" smtClean="0"/>
              <a:t>leftOperand</a:t>
            </a:r>
            <a:r>
              <a:rPr lang="en-US" dirty="0" smtClean="0"/>
              <a:t>": </a:t>
            </a:r>
            <a:r>
              <a:rPr lang="en-US" dirty="0" err="1" smtClean="0"/>
              <a:t>Researcher_Location_Property</a:t>
            </a:r>
            <a:r>
              <a:rPr lang="en-US" dirty="0" smtClean="0"/>
              <a:t>",</a:t>
            </a:r>
          </a:p>
          <a:p>
            <a:pPr algn="l"/>
            <a:r>
              <a:rPr lang="en-US" dirty="0" smtClean="0"/>
              <a:t>                        "operator": "</a:t>
            </a:r>
            <a:r>
              <a:rPr lang="en-US" dirty="0" err="1" smtClean="0"/>
              <a:t>eq</a:t>
            </a:r>
            <a:r>
              <a:rPr lang="en-US" dirty="0" smtClean="0"/>
              <a:t>",</a:t>
            </a:r>
          </a:p>
          <a:p>
            <a:pPr algn="l"/>
            <a:r>
              <a:rPr lang="en-US" dirty="0" smtClean="0"/>
              <a:t>                        "</a:t>
            </a:r>
            <a:r>
              <a:rPr lang="en-US" dirty="0" err="1" smtClean="0"/>
              <a:t>rightOperand</a:t>
            </a:r>
            <a:r>
              <a:rPr lang="en-US" dirty="0" smtClean="0"/>
              <a:t>": "Australia"</a:t>
            </a:r>
          </a:p>
          <a:p>
            <a:pPr algn="l"/>
            <a:r>
              <a:rPr lang="en-US" dirty="0" smtClean="0"/>
              <a:t>                    }</a:t>
            </a:r>
          </a:p>
          <a:p>
            <a:pPr algn="l"/>
            <a:r>
              <a:rPr lang="en-US" dirty="0" smtClean="0"/>
              <a:t>                ]</a:t>
            </a:r>
          </a:p>
          <a:p>
            <a:pPr algn="l"/>
            <a:r>
              <a:rPr lang="en-US" dirty="0" smtClean="0"/>
              <a:t>            }</a:t>
            </a:r>
          </a:p>
          <a:p>
            <a:pPr algn="l"/>
            <a:r>
              <a:rPr lang="en-US" dirty="0" smtClean="0"/>
              <a:t>        }</a:t>
            </a:r>
          </a:p>
          <a:p>
            <a:pPr algn="l"/>
            <a:r>
              <a:rPr lang="en-US" dirty="0" smtClean="0"/>
              <a:t>    ]</a:t>
            </a:r>
          </a:p>
          <a:p>
            <a:pPr algn="l"/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88797" y="5510557"/>
            <a:ext cx="37490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</a:rPr>
              <a:t>NB</a:t>
            </a:r>
            <a:endParaRPr lang="en-US" sz="1000" b="0" dirty="0" smtClean="0">
              <a:effectLst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In the example above,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</a:rPr>
              <a:t>Actions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,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PartyCollections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</a:rPr>
              <a:t>Refinements,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while now framed in an ODRL structure, only have local meaning and can only be executed locally.  That is to say, “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Analyse_In_TRE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” and “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SecondaryUse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” are labels that currently have no wider potential for machine-actionability beyond the local repository environment.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618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More complex use case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7</a:t>
            </a:fld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90744" y="1159575"/>
            <a:ext cx="9312165" cy="52635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GB" dirty="0" smtClean="0"/>
              <a:t>Access Metadata Aggregation – harmonising Access classifications. Will require extending ODRL Core Vocabulary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marL="342900" indent="-342900"/>
            <a:r>
              <a:rPr lang="en-US" dirty="0" smtClean="0"/>
              <a:t>Access workflow choreography</a:t>
            </a:r>
          </a:p>
          <a:p>
            <a:pPr marL="800100" lvl="1" indent="-342900"/>
            <a:r>
              <a:rPr lang="en-US" dirty="0" smtClean="0"/>
              <a:t>Requires extended typologies to connect</a:t>
            </a:r>
            <a:br>
              <a:rPr lang="en-US" dirty="0" smtClean="0"/>
            </a:br>
            <a:r>
              <a:rPr lang="en-US" dirty="0" smtClean="0"/>
              <a:t>Actions to repeatable executable workflows</a:t>
            </a:r>
          </a:p>
          <a:p>
            <a:endParaRPr lang="en-GB" dirty="0"/>
          </a:p>
        </p:txBody>
      </p:sp>
      <p:pic>
        <p:nvPicPr>
          <p:cNvPr id="10" name="Picture 2" descr="https://lh5.googleusercontent.com/E6LoLDU7z-4keqwPW5kPundPVtiJNJdfZcRgfSlYbAnO1UFUcxcVadD7MHIrYq4JZiECDbAK0b7_K6YsNA_cJnDE4PLweMdfvkfN8bWtHKsII9nYLBQBq0nXoCj01_yLFAwOxCsEHPPidINbSr92E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933" y="2051049"/>
            <a:ext cx="32194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97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87C5-7511-7743-B429-3BDBE272F28B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31989" y="3005301"/>
            <a:ext cx="5087889" cy="548819"/>
          </a:xfrm>
        </p:spPr>
        <p:txBody>
          <a:bodyPr>
            <a:noAutofit/>
          </a:bodyPr>
          <a:lstStyle/>
          <a:p>
            <a:r>
              <a:rPr lang="en-GB" sz="3600" dirty="0" smtClean="0"/>
              <a:t>Thank you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5471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702082"/>
      </a:dk1>
      <a:lt1>
        <a:srgbClr val="FFFFFF"/>
      </a:lt1>
      <a:dk2>
        <a:srgbClr val="212322"/>
      </a:dk2>
      <a:lt2>
        <a:srgbClr val="D9E1E2"/>
      </a:lt2>
      <a:accent1>
        <a:srgbClr val="CE0057"/>
      </a:accent1>
      <a:accent2>
        <a:srgbClr val="2B5696"/>
      </a:accent2>
      <a:accent3>
        <a:srgbClr val="008654"/>
      </a:accent3>
      <a:accent4>
        <a:srgbClr val="FF6620"/>
      </a:accent4>
      <a:accent5>
        <a:srgbClr val="00A8CE"/>
      </a:accent5>
      <a:accent6>
        <a:srgbClr val="78BD20"/>
      </a:accent6>
      <a:hlink>
        <a:srgbClr val="2B5696"/>
      </a:hlink>
      <a:folHlink>
        <a:srgbClr val="5B6770"/>
      </a:folHlink>
    </a:clrScheme>
    <a:fontScheme name="UKD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493AA99-FC69-42FB-BF7F-5521D653AB2A}" vid="{C5F7E382-E8E6-402D-8640-B4F46DB99D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EDDI_22_Paris_D_Lungley</Template>
  <TotalTime>0</TotalTime>
  <Words>596</Words>
  <Application>Microsoft Office PowerPoint</Application>
  <PresentationFormat>Widescreen</PresentationFormat>
  <Paragraphs>90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Helvetica</vt:lpstr>
      <vt:lpstr>Office Theme</vt:lpstr>
      <vt:lpstr>UK TRE Annual Community Meeting 02 Sep 2024  Why access mediation needs ODRL</vt:lpstr>
      <vt:lpstr>Mediation of access at UKDS</vt:lpstr>
      <vt:lpstr>It’s all bad</vt:lpstr>
      <vt:lpstr>ODRL – Open Digital Rights Language https://www.w3.org/TR/odrl-model/ </vt:lpstr>
      <vt:lpstr>ODRL  - Main classes</vt:lpstr>
      <vt:lpstr> Simple use case</vt:lpstr>
      <vt:lpstr> More complex use case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Lungley, Deirdre M</dc:creator>
  <cp:lastModifiedBy>Bell, Darren S</cp:lastModifiedBy>
  <cp:revision>100</cp:revision>
  <dcterms:created xsi:type="dcterms:W3CDTF">2022-11-21T11:01:39Z</dcterms:created>
  <dcterms:modified xsi:type="dcterms:W3CDTF">2024-09-02T08:09:39Z</dcterms:modified>
</cp:coreProperties>
</file>